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70" r:id="rId5"/>
    <p:sldId id="260" r:id="rId6"/>
    <p:sldId id="27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EA"/>
    <a:srgbClr val="FFF000"/>
    <a:srgbClr val="10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B5C-EE97-304E-8396-ADB4B1DD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E45F5-5323-B4B0-4D90-09E8B9AA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0B05-C6F6-0E11-26B5-DD1B0B00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A284-E7D2-F336-D5FF-4FB70A1B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75CE4-5388-F0CC-EE56-44F0175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6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EF8C-B187-D45C-E9EC-AC412648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36448-7946-B5F1-55F9-EA42FAAF1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32E7-67C0-9790-3276-99343234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835D-1158-EDA6-B657-5D7B0958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8D0B-5A0D-4A80-5A7E-EB3015D4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9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41FF2-FB81-90FC-AA0C-6EE6A5CA9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D730A-5CC8-2768-FBE4-0EE6EFF21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0445-92AE-D551-ED4D-5D6C1832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3C65-5884-59F1-EB23-31A5EB38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FD0F-BAF3-96B9-975E-76AF3EAC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73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3644-0B11-DC34-5E01-3B408BBA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D6D4-5D52-B5D6-9364-DBA7CE7E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0405-48FA-E173-C7A7-672A84C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4A8B-1C35-D4EE-6037-0A50CB1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0559-3ECC-F8AF-9C00-F2FA5807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7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F82B-BC30-E11C-5CC2-AC45E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22CB-689A-0771-5015-D7FD0AD2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A371-AB17-7C94-958A-24A5967B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D4FF-F71C-F5CB-8963-C3C06B90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59C1-C4CE-BD1F-2E93-86EEC54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64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8374-EC4D-C583-0E64-0F5490C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4D7F-9B9D-2CDD-576D-E2D39DCB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1993E-2884-822C-B704-D54026E5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92115-2AB8-86D1-5981-2FFAED53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ECFC7-FD51-14AF-FF9C-E4DF9680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9CB8F-614B-9111-D733-75AFAA2F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0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F111-C495-BA33-B88F-3AA941E4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5F0B3-184B-C62F-06F3-DEEC1E29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70CF-5A49-5A72-FBFC-CF606CB3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86C37-25EA-E282-A005-FB5023183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594E1-DDA7-D579-79FB-5404B5D47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12DF7-1C10-8DF5-00FB-9E913654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1FDF3-BA64-D2BF-388E-8E843E17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AAB2A-7E05-CBFC-C833-B66800A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1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FBAB-A143-4117-5D3D-463ACA7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C6BDD-A2D2-CC9B-3A22-90E37FD9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125F-6110-F49D-0DE5-A04C75A5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1BF11-15A5-681E-DEC3-BCE4A0F3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3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17C0B-D798-5FC2-8E04-F7B39FF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96F23-9F17-A7F7-B2EC-91C1E0F5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7D895-8C37-D211-D492-DB5329A7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41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74E-839B-3DEC-3361-B68FEF2B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A996-D507-4144-C7D6-60AE8CB6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0793-0A6D-52BF-B522-61452AE0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99748-7448-6223-860C-F825BEE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4CC55-2BD2-107E-62F7-0594AB1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7544-E712-26DD-0533-EA1F2DEB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7EEC-45A5-5971-9D4F-89A70D1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0B86E-0E34-2AB4-FF22-7D567BFC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36AD0-1989-70DA-A44B-6FD44CD9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022B-AACD-5083-18F0-A83190E0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E6AD8-C0A9-18F6-D0FA-7670F9B0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B654-8BB2-862A-0C4C-500B129D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</a:schemeClr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22465-D3CE-9DA0-6C8B-D6AD2A0F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E0F6-655E-8165-53F5-F15EB0F8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67B21-5DA9-CEE6-F6C8-690E3F40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1DD6-BED6-E86B-F98A-EE45DAA7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1F26-E8A4-0D17-7E2F-77D480C2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2A075-308A-1D56-DF75-13C3CAC8D884}"/>
              </a:ext>
            </a:extLst>
          </p:cNvPr>
          <p:cNvSpPr/>
          <p:nvPr/>
        </p:nvSpPr>
        <p:spPr>
          <a:xfrm>
            <a:off x="5927035" y="1744870"/>
            <a:ext cx="5893904" cy="850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Sosialisasi</a:t>
            </a:r>
            <a:endParaRPr lang="en-ID" sz="60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8F418-B2BC-A24C-9A22-D157514DA6C1}"/>
              </a:ext>
            </a:extLst>
          </p:cNvPr>
          <p:cNvSpPr/>
          <p:nvPr/>
        </p:nvSpPr>
        <p:spPr>
          <a:xfrm>
            <a:off x="0" y="6032500"/>
            <a:ext cx="5192275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:</a:t>
            </a:r>
            <a:endParaRPr lang="en-ID" sz="28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5F9E-D81E-CCBB-289F-B7E81C1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35E65-AC2D-48EB-2E84-5E95C082FB3C}"/>
              </a:ext>
            </a:extLst>
          </p:cNvPr>
          <p:cNvSpPr txBox="1"/>
          <p:nvPr/>
        </p:nvSpPr>
        <p:spPr>
          <a:xfrm>
            <a:off x="144355" y="4078822"/>
            <a:ext cx="739523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50" b="1" dirty="0">
                <a:solidFill>
                  <a:srgbClr val="0070C0"/>
                </a:solidFill>
                <a:effectLst/>
                <a:latin typeface="Bahnschrift" panose="020B0502040204020203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INOVASI PERLENGKAPAN KHUSUS (IPK)</a:t>
            </a:r>
            <a:endParaRPr lang="en-US" sz="2850" dirty="0">
              <a:solidFill>
                <a:srgbClr val="0070C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464BE-C934-8A77-D24A-291914372DB3}"/>
              </a:ext>
            </a:extLst>
          </p:cNvPr>
          <p:cNvSpPr txBox="1"/>
          <p:nvPr/>
        </p:nvSpPr>
        <p:spPr>
          <a:xfrm>
            <a:off x="144354" y="4688813"/>
            <a:ext cx="6828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50" b="1" dirty="0" err="1">
                <a:solidFill>
                  <a:srgbClr val="102C4E"/>
                </a:solidFill>
                <a:effectLst/>
                <a:latin typeface="Bahnschrift" panose="020B0502040204020203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Narasumber</a:t>
            </a:r>
            <a:r>
              <a:rPr lang="en-US" sz="2350" b="1" dirty="0">
                <a:solidFill>
                  <a:srgbClr val="102C4E"/>
                </a:solidFill>
                <a:effectLst/>
                <a:latin typeface="Bahnschrift" panose="020B0502040204020203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50" b="1" dirty="0">
                <a:solidFill>
                  <a:srgbClr val="0070C0"/>
                </a:solidFill>
                <a:effectLst/>
                <a:latin typeface="Bahnschrift" panose="020B0502040204020203" pitchFamily="34" charset="0"/>
                <a:ea typeface="Poppins" panose="00000500000000000000" pitchFamily="2" charset="0"/>
                <a:cs typeface="Times New Roman" panose="02020603050405020304" pitchFamily="18" charset="0"/>
              </a:rPr>
              <a:t>Ir. Ardi Nugroho Yulianto, S.T., M.T., Ph.D., MRINA</a:t>
            </a:r>
            <a:endParaRPr lang="en-US" sz="2350" dirty="0">
              <a:solidFill>
                <a:srgbClr val="0070C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vron arrows with solid fill">
            <a:extLst>
              <a:ext uri="{FF2B5EF4-FFF2-40B4-BE49-F238E27FC236}">
                <a16:creationId xmlns:a16="http://schemas.microsoft.com/office/drawing/2014/main" id="{F77C6E23-0488-2389-64DC-A77609E6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167" y="5724925"/>
            <a:ext cx="1755842" cy="1755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DE6F6-5CB1-F35B-7F52-5B5CF7AE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8695"/>
            <a:ext cx="10515600" cy="462212"/>
          </a:xfrm>
        </p:spPr>
        <p:txBody>
          <a:bodyPr>
            <a:normAutofit/>
          </a:bodyPr>
          <a:lstStyle/>
          <a:p>
            <a:r>
              <a:rPr lang="nb-NO" sz="1800" b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1. </a:t>
            </a:r>
            <a:r>
              <a:rPr lang="nb-NO" sz="1800" b="1" i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INTRODUCTION</a:t>
            </a:r>
            <a:r>
              <a:rPr lang="nb-NO" sz="1800" b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945D34-05F8-FA22-44F1-8C45388AF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12192001" cy="91740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AD31D-FC98-290A-1DFE-5F85C33BA0A4}"/>
              </a:ext>
            </a:extLst>
          </p:cNvPr>
          <p:cNvSpPr txBox="1"/>
          <p:nvPr/>
        </p:nvSpPr>
        <p:spPr>
          <a:xfrm>
            <a:off x="834188" y="1211308"/>
            <a:ext cx="10507579" cy="485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Inovasi Perlengkapan Khusus (IPK) yang diusulkan dapat berupa: </a:t>
            </a:r>
          </a:p>
          <a:p>
            <a:pPr marL="342900" lvl="0" indent="-230188" algn="just">
              <a:lnSpc>
                <a:spcPct val="150000"/>
              </a:lnSpc>
              <a:buFont typeface="+mj-lt"/>
              <a:buAutoNum type="romanUcPeriod"/>
            </a:pP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Inovasi Perlengkapan Khusus pada bagian Geladak Utama Kapal, Kamar Mesin, </a:t>
            </a:r>
            <a:r>
              <a:rPr lang="nb-NO" sz="1600" i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deck house</a:t>
            </a: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nb-NO" sz="1600" i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cargo hold </a:t>
            </a: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maupun bagian kapal lainnya dengan luaran berupa </a:t>
            </a:r>
            <a:r>
              <a:rPr lang="nb-NO" sz="1600" i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General Arrangement, Detail Drawing, 3D Design, animation </a:t>
            </a: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maupun dalam bentuk lain yang relevan.</a:t>
            </a:r>
          </a:p>
          <a:p>
            <a:pPr marL="342900" lvl="0" indent="-230188" algn="just">
              <a:lnSpc>
                <a:spcPct val="150000"/>
              </a:lnSpc>
              <a:buFont typeface="+mj-lt"/>
              <a:buAutoNum type="romanUcPeriod"/>
            </a:pP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Inovasi Perlengkapan Khusus sebagai pendukung operasional kapal dengan luaran berupa </a:t>
            </a:r>
            <a:r>
              <a:rPr lang="nb-NO" sz="1600" i="1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General Arrangement, Detail Drawing, 3D Design, animation </a:t>
            </a:r>
            <a:r>
              <a:rPr lang="nb-NO" sz="16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maupun dalam bentuk lain yang relevan.</a:t>
            </a:r>
          </a:p>
          <a:p>
            <a:pPr marL="342900" lvl="0" indent="-230188" algn="just">
              <a:lnSpc>
                <a:spcPct val="150000"/>
              </a:lnSpc>
              <a:buFont typeface="+mj-lt"/>
              <a:buAutoNum type="romanUcPeriod"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Inovasi Perlengkapan Khusus pada Efisiensi seperti bahan bakar, ruang muat, 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room space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 luaran berupa 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General Arrangement, Detail Drawing, 3D Design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animation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maupun dalam bentuk lain yang relevan.</a:t>
            </a:r>
          </a:p>
          <a:p>
            <a:pPr marL="342900" lvl="0" indent="-230188" algn="just">
              <a:lnSpc>
                <a:spcPct val="150000"/>
              </a:lnSpc>
              <a:buFont typeface="+mj-lt"/>
              <a:buAutoNum type="romanUcPeriod"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Inovasi Perlengkapan Khusus yang berkaitan dengan pengurangan biaya produksi kapal termasuk material, proses dan produksi dan hal terkait dengan luaran berupa 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General Arrangement, Detail Drawing, 3D Design, animation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maupun dalam bentuk lain yang relevan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Poppins" panose="000005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208"/>
            <a:ext cx="10515600" cy="558466"/>
          </a:xfrm>
        </p:spPr>
        <p:txBody>
          <a:bodyPr/>
          <a:lstStyle/>
          <a:p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Lomba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Desain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Perlengkapan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(IPK)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674"/>
            <a:ext cx="10515600" cy="558466"/>
          </a:xfrm>
        </p:spPr>
        <p:txBody>
          <a:bodyPr/>
          <a:lstStyle/>
          <a:p>
            <a:pPr marL="342900" lvl="0" indent="-342900" algn="just" rtl="0">
              <a:lnSpc>
                <a:spcPct val="150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id-ID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</a:t>
            </a:r>
            <a:r>
              <a:rPr lang="en-US" sz="1800" dirty="0" err="1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Usulan</a:t>
            </a: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Desain </a:t>
            </a:r>
            <a:r>
              <a:rPr lang="en-US" sz="1800" spc="-5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80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Perlengkapan</a:t>
            </a:r>
            <a:r>
              <a:rPr lang="en-US" sz="180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(IPK)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B5EDF0-C890-F47E-DCEF-390151A14A18}"/>
              </a:ext>
            </a:extLst>
          </p:cNvPr>
          <p:cNvSpPr txBox="1">
            <a:spLocks/>
          </p:cNvSpPr>
          <p:nvPr/>
        </p:nvSpPr>
        <p:spPr>
          <a:xfrm>
            <a:off x="1187449" y="1958140"/>
            <a:ext cx="9969500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800" dirty="0">
                <a:latin typeface="Poppins" panose="00000500000000000000" pitchFamily="2" charset="0"/>
                <a:ea typeface="Calibri" panose="020F0502020204030204" pitchFamily="34" charset="0"/>
              </a:rPr>
              <a:t>Calon peserta lomba Inovasi Perlengkapan Khusus</a:t>
            </a:r>
            <a:r>
              <a:rPr lang="id-ID" sz="1800" dirty="0">
                <a:latin typeface="Poppins" panose="00000500000000000000" pitchFamily="2" charset="0"/>
                <a:ea typeface="Calibri Light" panose="020F0302020204030204" pitchFamily="34" charset="0"/>
              </a:rPr>
              <a:t>(IPK)</a:t>
            </a:r>
            <a:r>
              <a:rPr lang="id-ID" sz="1800" dirty="0">
                <a:latin typeface="Poppins" panose="00000500000000000000" pitchFamily="2" charset="0"/>
                <a:ea typeface="Calibri" panose="020F0502020204030204" pitchFamily="34" charset="0"/>
              </a:rPr>
              <a:t> diwajibkan mendaftar dan memasukkan usulan desain dengan kriteria penilaian sebagaimana </a:t>
            </a:r>
            <a:r>
              <a:rPr lang="en-US" sz="1800" dirty="0" err="1">
                <a:latin typeface="Poppins" panose="00000500000000000000" pitchFamily="2" charset="0"/>
                <a:ea typeface="Calibri" panose="020F0502020204030204" pitchFamily="34" charset="0"/>
              </a:rPr>
              <a:t>berikut</a:t>
            </a:r>
            <a:r>
              <a:rPr lang="id-ID" sz="1800" dirty="0">
                <a:latin typeface="Poppins" panose="00000500000000000000" pitchFamily="2" charset="0"/>
                <a:ea typeface="Calibri" panose="020F0502020204030204" pitchFamily="34" charset="0"/>
              </a:rPr>
              <a:t>.</a:t>
            </a:r>
            <a:endParaRPr lang="en-ID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308465E-D4AF-03CC-38EC-52FCA9B75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440768"/>
              </p:ext>
            </p:extLst>
          </p:nvPr>
        </p:nvGraphicFramePr>
        <p:xfrm>
          <a:off x="1776377" y="2845218"/>
          <a:ext cx="5738847" cy="347909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69740">
                  <a:extLst>
                    <a:ext uri="{9D8B030D-6E8A-4147-A177-3AD203B41FA5}">
                      <a16:colId xmlns:a16="http://schemas.microsoft.com/office/drawing/2014/main" val="371197806"/>
                    </a:ext>
                  </a:extLst>
                </a:gridCol>
                <a:gridCol w="4397558">
                  <a:extLst>
                    <a:ext uri="{9D8B030D-6E8A-4147-A177-3AD203B41FA5}">
                      <a16:colId xmlns:a16="http://schemas.microsoft.com/office/drawing/2014/main" val="963722657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4042202293"/>
                    </a:ext>
                  </a:extLst>
                </a:gridCol>
              </a:tblGrid>
              <a:tr h="423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</a:t>
                      </a:r>
                      <a:endParaRPr lang="en-US" sz="110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Kriteria</a:t>
                      </a:r>
                      <a:endParaRPr lang="en-US" sz="110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Bobot</a:t>
                      </a:r>
                      <a:r>
                        <a:rPr lang="en-US" sz="1100" dirty="0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(%)</a:t>
                      </a:r>
                      <a:endParaRPr lang="en-US" sz="110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93591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Halaman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muka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Wajib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305499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Lembar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pengesahan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Wajib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88610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Konsep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Inovasi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387158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Latar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belakang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inovasi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Pilih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salah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satu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kajian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Operasional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Kapal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Ramah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Lingkungan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Energi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Terbarukan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Era Digital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913903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Design Requirement</a:t>
                      </a:r>
                      <a:endParaRPr lang="en-US" sz="1100" i="1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756755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Misi kapal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343092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Metode dan regulasi desain yang digunakan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458302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Penutup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620705"/>
                  </a:ext>
                </a:extLst>
              </a:tr>
              <a:tr h="221300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495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83D094-BB81-3973-08EB-194F8C1E6DC2}"/>
              </a:ext>
            </a:extLst>
          </p:cNvPr>
          <p:cNvSpPr txBox="1"/>
          <p:nvPr/>
        </p:nvSpPr>
        <p:spPr>
          <a:xfrm>
            <a:off x="7976508" y="3379288"/>
            <a:ext cx="3563519" cy="260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Bobot nilai usulan desain</a:t>
            </a:r>
            <a:endParaRPr lang="en-US" sz="1100" b="1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endParaRPr lang="nb-NO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Skor: 1, 2, 3, 4, 5 </a:t>
            </a: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 = Buruk</a:t>
            </a: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 = Kurang</a:t>
            </a: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 = Cukup</a:t>
            </a: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4 = Baik 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5 = Sangat baik</a:t>
            </a:r>
            <a:endParaRPr lang="nb-NO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Nilai = Bobot x Skor</a:t>
            </a:r>
            <a:endParaRPr lang="en-US" sz="1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53E7135-2746-FD12-FA44-E795B2C3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4840"/>
            <a:ext cx="10515600" cy="558466"/>
          </a:xfrm>
        </p:spPr>
        <p:txBody>
          <a:bodyPr/>
          <a:lstStyle/>
          <a:p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Lomba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Desain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Perlengkapan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(IPK)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8626"/>
            <a:ext cx="10515600" cy="558466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>
                <a:tab pos="180340" algn="l"/>
              </a:tabLst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Perlengkapan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(IPK)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B5EDF0-C890-F47E-DCEF-390151A14A18}"/>
              </a:ext>
            </a:extLst>
          </p:cNvPr>
          <p:cNvSpPr txBox="1">
            <a:spLocks/>
          </p:cNvSpPr>
          <p:nvPr/>
        </p:nvSpPr>
        <p:spPr>
          <a:xfrm>
            <a:off x="1187449" y="3606550"/>
            <a:ext cx="9969500" cy="107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lnSpc>
                <a:spcPct val="150000"/>
              </a:lnSpc>
              <a:buNone/>
              <a:tabLst>
                <a:tab pos="180340" algn="l"/>
              </a:tabLst>
            </a:pPr>
            <a:r>
              <a:rPr lang="id-ID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 lomba Inovasi Perlengkapan Khusus (IPK) yang telah </a:t>
            </a:r>
            <a:r>
              <a:rPr lang="id-ID" sz="1800" dirty="0" err="1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</a:t>
            </a: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d-ID" sz="1800" i="1" dirty="0" err="1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upload</a:t>
            </a:r>
            <a:r>
              <a:rPr lang="id-ID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laporan desain dengan kriteria penilaian sebagaimana </a:t>
            </a:r>
            <a:r>
              <a:rPr lang="en-US" sz="1800" dirty="0" err="1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id-ID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FBD782C-B58C-9240-AE3E-380A5399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12192001" cy="917408"/>
          </a:xfrm>
          <a:prstGeom prst="rect">
            <a:avLst/>
          </a:prstGeom>
        </p:spPr>
      </p:pic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239E2D72-FCF6-C67F-E264-D9F5B7DD2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568393" y="5548429"/>
            <a:ext cx="1755842" cy="1755842"/>
          </a:xfrm>
          <a:prstGeom prst="rect">
            <a:avLst/>
          </a:prstGeom>
        </p:spPr>
      </p:pic>
      <p:pic>
        <p:nvPicPr>
          <p:cNvPr id="8" name="Graphic 7" descr="Chevron arrows with solid fill">
            <a:extLst>
              <a:ext uri="{FF2B5EF4-FFF2-40B4-BE49-F238E27FC236}">
                <a16:creationId xmlns:a16="http://schemas.microsoft.com/office/drawing/2014/main" id="{1F2895D3-A7D0-CF57-7351-5B417C093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7958" y="4765758"/>
            <a:ext cx="1755842" cy="17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704684"/>
            <a:ext cx="8677273" cy="713479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nb-NO" sz="1800" spc="-5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Kriteria penilaian laporan I</a:t>
            </a:r>
            <a:r>
              <a:rPr lang="nb-NO" sz="18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novasi Perlengkapan Khusus (IPK)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8C58364-2A6E-D5FD-A37E-810E7CE96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461378"/>
              </p:ext>
            </p:extLst>
          </p:nvPr>
        </p:nvGraphicFramePr>
        <p:xfrm>
          <a:off x="561977" y="1300688"/>
          <a:ext cx="8677273" cy="546381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52511">
                  <a:extLst>
                    <a:ext uri="{9D8B030D-6E8A-4147-A177-3AD203B41FA5}">
                      <a16:colId xmlns:a16="http://schemas.microsoft.com/office/drawing/2014/main" val="3317664134"/>
                    </a:ext>
                  </a:extLst>
                </a:gridCol>
                <a:gridCol w="7271768">
                  <a:extLst>
                    <a:ext uri="{9D8B030D-6E8A-4147-A177-3AD203B41FA5}">
                      <a16:colId xmlns:a16="http://schemas.microsoft.com/office/drawing/2014/main" val="1272121529"/>
                    </a:ext>
                  </a:extLst>
                </a:gridCol>
                <a:gridCol w="952994">
                  <a:extLst>
                    <a:ext uri="{9D8B030D-6E8A-4147-A177-3AD203B41FA5}">
                      <a16:colId xmlns:a16="http://schemas.microsoft.com/office/drawing/2014/main" val="502249807"/>
                    </a:ext>
                  </a:extLst>
                </a:gridCol>
              </a:tblGrid>
              <a:tr h="252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</a:t>
                      </a:r>
                      <a:endParaRPr lang="en-US" sz="105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Kriteria</a:t>
                      </a:r>
                      <a:endParaRPr lang="en-US" sz="105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Bobot</a:t>
                      </a:r>
                      <a:r>
                        <a:rPr lang="en-US" sz="1050" dirty="0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(%)</a:t>
                      </a:r>
                      <a:endParaRPr lang="en-US" sz="105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91270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Halaman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muka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Wajib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577709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Lembar pengesahan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Wajib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17212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Bab I Pendahuluan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549347"/>
                  </a:ext>
                </a:extLst>
              </a:tr>
              <a:tr h="715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Latar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belakang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inovasi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Pilih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salah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satu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kajian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Operasional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Kapal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Ramah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Lingkungan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Energi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Terbarukan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lphaLcPeriod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Perlengkapan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Pendukung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Era Digital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967854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Design Requirement</a:t>
                      </a:r>
                      <a:endParaRPr lang="en-US" sz="1050" i="1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436683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Misi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049477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Bab II Data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28791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Ukuran Utama Kapal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845315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Lines Plan</a:t>
                      </a:r>
                      <a:endParaRPr lang="en-US" sz="1050" i="1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629232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Kurva Hidrostatik dan Stabilitas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164841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General Arrangement</a:t>
                      </a:r>
                      <a:endParaRPr lang="en-US" sz="1050" i="1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10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06463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Detail Drawing</a:t>
                      </a: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untuk IPK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15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598567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Bab III Metodologi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717239"/>
                  </a:ext>
                </a:extLst>
              </a:tr>
              <a:tr h="277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Pada bagian ini berisi mengenai metode apa yang dipakai lengkap dengan alur pengerjaan pada IPK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20</a:t>
                      </a: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82500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Bab IV Discussion &amp; Result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61228"/>
                  </a:ext>
                </a:extLst>
              </a:tr>
              <a:tr h="277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Pada bagian ini berisi mengenai hasil Inovasi Perlengkapan Khusus (IPK) sesuai dengan Bab sebelumnya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427944"/>
                  </a:ext>
                </a:extLst>
              </a:tr>
              <a:tr h="158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Bab V Kesimpulan dan Saran 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39887"/>
                  </a:ext>
                </a:extLst>
              </a:tr>
              <a:tr h="1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Daftar Pustaka</a:t>
                      </a:r>
                      <a:endParaRPr lang="en-US" sz="105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05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01161"/>
                  </a:ext>
                </a:extLst>
              </a:tr>
              <a:tr h="131927">
                <a:tc gridSpan="2">
                  <a:txBody>
                    <a:bodyPr/>
                    <a:lstStyle/>
                    <a:p>
                      <a:pPr marL="107950" algn="r"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TOTAL</a:t>
                      </a: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  <a:endParaRPr lang="en-US" sz="1050" b="1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8988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81FF26-7C47-97B3-209A-0B8ED193B94E}"/>
              </a:ext>
            </a:extLst>
          </p:cNvPr>
          <p:cNvSpPr txBox="1"/>
          <p:nvPr/>
        </p:nvSpPr>
        <p:spPr>
          <a:xfrm>
            <a:off x="9315450" y="2601885"/>
            <a:ext cx="2771775" cy="286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en-US" sz="1100" b="1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Bobot</a:t>
            </a:r>
            <a:r>
              <a:rPr lang="en-US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b="1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nilai</a:t>
            </a:r>
            <a:r>
              <a:rPr lang="en-US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b="1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  <a:r>
              <a:rPr lang="en-US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b="1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akhir</a:t>
            </a:r>
            <a:r>
              <a:rPr lang="en-US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b="1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adalah</a:t>
            </a:r>
            <a:r>
              <a:rPr lang="en-US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40%</a:t>
            </a: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en-US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Skor: 1, 2, 3, 4, 5 </a:t>
            </a: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en-US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 = </a:t>
            </a:r>
            <a:r>
              <a:rPr lang="en-US" sz="110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Buruk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en-US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 = Kurang</a:t>
            </a: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en-US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 = </a:t>
            </a:r>
            <a:r>
              <a:rPr lang="en-US" sz="110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Cukup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en-US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4 = </a:t>
            </a:r>
            <a:r>
              <a:rPr lang="en-US" sz="110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Baik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5 = Sangat baik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Nilai = Bobot x Skor</a:t>
            </a:r>
            <a:endParaRPr lang="en-US" sz="1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6826E4A4-3581-CB71-E7C0-5235716AA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4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190"/>
            <a:ext cx="10515600" cy="558466"/>
          </a:xfrm>
        </p:spPr>
        <p:txBody>
          <a:bodyPr/>
          <a:lstStyle/>
          <a:p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Lomba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Desain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Perlengkapan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(IPK)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656"/>
            <a:ext cx="10515600" cy="558466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 startAt="3"/>
              <a:tabLst>
                <a:tab pos="180340" algn="l"/>
              </a:tabLst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Presentasi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Inovasi Perlengkapan Khusus (IPK)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B5EDF0-C890-F47E-DCEF-390151A14A18}"/>
              </a:ext>
            </a:extLst>
          </p:cNvPr>
          <p:cNvSpPr txBox="1">
            <a:spLocks/>
          </p:cNvSpPr>
          <p:nvPr/>
        </p:nvSpPr>
        <p:spPr>
          <a:xfrm>
            <a:off x="1187449" y="1951122"/>
            <a:ext cx="9969500" cy="107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Peserta lomba desain Inovasi Perlengkapan Khusus (IPK) yang telah dinyatakan sebagai </a:t>
            </a:r>
            <a:r>
              <a:rPr kumimoji="0" lang="id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finalis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 wajib presentasi </a:t>
            </a:r>
            <a:r>
              <a:rPr kumimoji="0" lang="id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dihadapan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 dewan juri dengan kriteria penilaian sebagaimana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berikut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BB1265-E096-A6A9-0DAB-D67405823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036436"/>
              </p:ext>
            </p:extLst>
          </p:nvPr>
        </p:nvGraphicFramePr>
        <p:xfrm>
          <a:off x="1927183" y="2854322"/>
          <a:ext cx="5667416" cy="389483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64491">
                  <a:extLst>
                    <a:ext uri="{9D8B030D-6E8A-4147-A177-3AD203B41FA5}">
                      <a16:colId xmlns:a16="http://schemas.microsoft.com/office/drawing/2014/main" val="959581438"/>
                    </a:ext>
                  </a:extLst>
                </a:gridCol>
                <a:gridCol w="4467120">
                  <a:extLst>
                    <a:ext uri="{9D8B030D-6E8A-4147-A177-3AD203B41FA5}">
                      <a16:colId xmlns:a16="http://schemas.microsoft.com/office/drawing/2014/main" val="880045319"/>
                    </a:ext>
                  </a:extLst>
                </a:gridCol>
                <a:gridCol w="835805">
                  <a:extLst>
                    <a:ext uri="{9D8B030D-6E8A-4147-A177-3AD203B41FA5}">
                      <a16:colId xmlns:a16="http://schemas.microsoft.com/office/drawing/2014/main" val="3894750816"/>
                    </a:ext>
                  </a:extLst>
                </a:gridCol>
              </a:tblGrid>
              <a:tr h="40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</a:t>
                      </a:r>
                      <a:endParaRPr lang="en-US" sz="110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Kriteria</a:t>
                      </a:r>
                      <a:endParaRPr lang="en-US" sz="110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Bobot</a:t>
                      </a:r>
                      <a:r>
                        <a:rPr lang="en-US" sz="1100" dirty="0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102C4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Penilaian</a:t>
                      </a:r>
                      <a:endParaRPr lang="en-US" sz="1100" dirty="0">
                        <a:solidFill>
                          <a:srgbClr val="102C4E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65397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Pemaparan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616158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Sistematika penyajian dan isi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170359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Kemutakhiran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alat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bantu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95058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Penggunaan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bahasa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yang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baku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135768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Cara dan sikap presentasi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91962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Ketepatan waktu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07516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Materi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734187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Design and Requirements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/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Inovasi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4704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Technical Design </a:t>
                      </a:r>
                      <a:endParaRPr lang="en-US" sz="1100" i="1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43528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Design Analysis</a:t>
                      </a:r>
                      <a:endParaRPr lang="en-US" sz="1100" i="1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468250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Kesesuaian dengan teknologi saat ini dan masa depan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339722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Diskusi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443179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nb-NO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-Tingkat pemahaman aspek desain IPK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455491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Kontribusi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anggota</a:t>
                      </a: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tim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US" sz="11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19327"/>
                  </a:ext>
                </a:extLst>
              </a:tr>
              <a:tr h="193103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  <a:endParaRPr lang="en-US" sz="11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58287" marR="58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5089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EC5C5-0F85-F02C-3090-9EF8954F1D99}"/>
              </a:ext>
            </a:extLst>
          </p:cNvPr>
          <p:cNvSpPr txBox="1"/>
          <p:nvPr/>
        </p:nvSpPr>
        <p:spPr>
          <a:xfrm>
            <a:off x="7966074" y="3468270"/>
            <a:ext cx="3190875" cy="260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Bobot nilai presentasi adalah 60%</a:t>
            </a:r>
            <a:endParaRPr lang="en-US" sz="1100" b="1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endParaRPr lang="nb-NO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Skor: 1, 2, 3, 4, 5 </a:t>
            </a: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 = Buruk</a:t>
            </a:r>
            <a:endParaRPr lang="nb-NO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 = Kurang</a:t>
            </a:r>
            <a:endParaRPr lang="nb-NO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 = Cukup</a:t>
            </a:r>
            <a:endParaRPr lang="nb-NO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4 = Baik</a:t>
            </a: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5 = Sangat baik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US" sz="11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7950">
              <a:lnSpc>
                <a:spcPct val="150000"/>
              </a:lnSpc>
              <a:tabLst>
                <a:tab pos="270510" algn="l"/>
                <a:tab pos="1530350" algn="l"/>
              </a:tabLst>
            </a:pPr>
            <a:r>
              <a:rPr lang="nb-NO" sz="11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Nilai = Bobot x Skor</a:t>
            </a:r>
            <a:endParaRPr lang="en-US" sz="1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9A1FAC1-5039-03A6-A2CB-3F9EFC013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B12B-39B1-96C9-14BB-98CD1C3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9559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TERIMA KASIH</a:t>
            </a:r>
            <a:endParaRPr lang="en-ID" dirty="0">
              <a:latin typeface="Bahnschrift" panose="020B0502040204020203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E2F1B45-2FBF-2417-2065-CA3042E1B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12192001" cy="917408"/>
          </a:xfrm>
          <a:prstGeom prst="rect">
            <a:avLst/>
          </a:prstGeom>
        </p:spPr>
      </p:pic>
      <p:pic>
        <p:nvPicPr>
          <p:cNvPr id="5" name="Graphic 4" descr="Aquarius with solid fill">
            <a:extLst>
              <a:ext uri="{FF2B5EF4-FFF2-40B4-BE49-F238E27FC236}">
                <a16:creationId xmlns:a16="http://schemas.microsoft.com/office/drawing/2014/main" id="{6B6216A9-5936-A449-8D18-294D26A8D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50" y="5442116"/>
            <a:ext cx="2333518" cy="1193025"/>
          </a:xfrm>
          <a:prstGeom prst="rect">
            <a:avLst/>
          </a:prstGeom>
        </p:spPr>
      </p:pic>
      <p:pic>
        <p:nvPicPr>
          <p:cNvPr id="6" name="Graphic 5" descr="Chevron arrows with solid fill">
            <a:extLst>
              <a:ext uri="{FF2B5EF4-FFF2-40B4-BE49-F238E27FC236}">
                <a16:creationId xmlns:a16="http://schemas.microsoft.com/office/drawing/2014/main" id="{AD8002F8-14AE-4540-638B-A73C07235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590179" y="917376"/>
            <a:ext cx="1755842" cy="17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724</Words>
  <Application>Microsoft Office PowerPoint</Application>
  <PresentationFormat>Widescreen</PresentationFormat>
  <Paragraphs>195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Geometr415 Blk BT</vt:lpstr>
      <vt:lpstr>Arial</vt:lpstr>
      <vt:lpstr>Bahnschrift</vt:lpstr>
      <vt:lpstr>Calibri</vt:lpstr>
      <vt:lpstr>Calibri Light</vt:lpstr>
      <vt:lpstr>Poppins</vt:lpstr>
      <vt:lpstr>Times New Roman</vt:lpstr>
      <vt:lpstr>Office Theme</vt:lpstr>
      <vt:lpstr>PowerPoint Presentation</vt:lpstr>
      <vt:lpstr>1. INTRODUCTION:</vt:lpstr>
      <vt:lpstr>2. Penilaian Lomba Desain Inovasi Perlengkapan Khusus (IPK)</vt:lpstr>
      <vt:lpstr>2. Penilaian Lomba Desain Inovasi Perlengkapan Khusus (IPK)</vt:lpstr>
      <vt:lpstr>Kriteria penilaian laporan Inovasi Perlengkapan Khusus (IPK)</vt:lpstr>
      <vt:lpstr>2. Penilaian Lomba Desain Inovasi Perlengkapan Khusus (IPK)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Ardi Nugroho Yulianto</cp:lastModifiedBy>
  <cp:revision>21</cp:revision>
  <dcterms:created xsi:type="dcterms:W3CDTF">2024-01-26T03:52:38Z</dcterms:created>
  <dcterms:modified xsi:type="dcterms:W3CDTF">2024-07-08T03:07:11Z</dcterms:modified>
</cp:coreProperties>
</file>